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7" r:id="rId3"/>
    <p:sldId id="258" r:id="rId4"/>
    <p:sldId id="268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980" y="-11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59C5-3E83-4C9C-B84D-E32F71FB7083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35AE-1FAB-4D05-827A-33DA0F95AD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59C5-3E83-4C9C-B84D-E32F71FB7083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35AE-1FAB-4D05-827A-33DA0F95AD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59C5-3E83-4C9C-B84D-E32F71FB7083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35AE-1FAB-4D05-827A-33DA0F95AD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59C5-3E83-4C9C-B84D-E32F71FB7083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35AE-1FAB-4D05-827A-33DA0F95AD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59C5-3E83-4C9C-B84D-E32F71FB7083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35AE-1FAB-4D05-827A-33DA0F95AD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59C5-3E83-4C9C-B84D-E32F71FB7083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35AE-1FAB-4D05-827A-33DA0F95AD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59C5-3E83-4C9C-B84D-E32F71FB7083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35AE-1FAB-4D05-827A-33DA0F95AD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59C5-3E83-4C9C-B84D-E32F71FB7083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35AE-1FAB-4D05-827A-33DA0F95AD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59C5-3E83-4C9C-B84D-E32F71FB7083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35AE-1FAB-4D05-827A-33DA0F95AD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59C5-3E83-4C9C-B84D-E32F71FB7083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35AE-1FAB-4D05-827A-33DA0F95AD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59C5-3E83-4C9C-B84D-E32F71FB7083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35AE-1FAB-4D05-827A-33DA0F95AD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D59C5-3E83-4C9C-B84D-E32F71FB7083}" type="datetimeFigureOut">
              <a:rPr lang="ru-RU" smtClean="0"/>
              <a:pPr/>
              <a:t>26.10.2024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435AE-1FAB-4D05-827A-33DA0F95AD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71481"/>
            <a:ext cx="8429684" cy="302897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Эффективные практики наставничества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3929066"/>
            <a:ext cx="5429288" cy="1752600"/>
          </a:xfrm>
        </p:spPr>
        <p:txBody>
          <a:bodyPr>
            <a:normAutofit/>
          </a:bodyPr>
          <a:lstStyle/>
          <a:p>
            <a:pPr algn="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Выполнил: </a:t>
            </a:r>
          </a:p>
          <a:p>
            <a:pPr algn="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географии и биологии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Тванков Алексей Николаевич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571480"/>
            <a:ext cx="8858312" cy="100013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Роли педагога – наставника в работе с молодыми специалистами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643998" cy="4929222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Проводник»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 – наставник реализует пошаговое руководство педагогической деятельностью молодого специалиста.  </a:t>
            </a:r>
          </a:p>
          <a:p>
            <a:pPr marL="457200" indent="-457200" algn="l">
              <a:buAutoNum type="arabicPeriod"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AutoNum type="arabicPeriod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«Кумир».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Наставник всеми своими личными и профессиональными достижениями, общественным положением, стилем работы и общения может стимулировать профессиональное самосовершенствование молодого педагога. 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AutoNum type="arabicPeriod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«Консультант». </a:t>
            </a:r>
            <a:r>
              <a:rPr lang="ru-RU" sz="2000" dirty="0" smtClean="0"/>
              <a:t>.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Подопечный приобретает точно такое количество поддержки, сколько ему следует и когда он об этом просит.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AutoNum type="arabicPeriod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«Контролёр».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Молодой педагог самостоятельно осуществляет педагогическую деятельность, а наставник контролирует правильность ее организации, эффективность форм, методов, приемов работы, проверяет его успехи с помощью системы тестов, творческих заданий, проблемных ситуаций. 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500041"/>
            <a:ext cx="8358246" cy="714381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Методы и приемы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02" y="1214422"/>
            <a:ext cx="8358278" cy="5214974"/>
          </a:xfrm>
        </p:spPr>
        <p:txBody>
          <a:bodyPr>
            <a:noAutofit/>
          </a:bodyPr>
          <a:lstStyle/>
          <a:p>
            <a:pPr algn="l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Интерактивные: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лекция – беседа;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семинары-практикумы;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психолого-педагогические тренинги;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проблемно-проектный семинар;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круглые столы, в которых проигрываются игровые ситуации.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диагностика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разыгрывание ролей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мозговой штурм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диалог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методы проблемного обучения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эвристическая беседа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исследовательский метод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 «Шесть шляп»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000131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 наставничества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928802"/>
            <a:ext cx="8358246" cy="3781436"/>
          </a:xfrm>
        </p:spPr>
        <p:txBody>
          <a:bodyPr>
            <a:normAutofit/>
          </a:bodyPr>
          <a:lstStyle/>
          <a:p>
            <a:pPr algn="l">
              <a:lnSpc>
                <a:spcPct val="60000"/>
              </a:lnSpc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адаптация педагога к новым условиям труда;</a:t>
            </a:r>
          </a:p>
          <a:p>
            <a:pPr algn="l">
              <a:lnSpc>
                <a:spcPct val="60000"/>
              </a:lnSpc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*формирование мотивации и интереса к </a:t>
            </a:r>
          </a:p>
          <a:p>
            <a:pPr algn="l">
              <a:lnSpc>
                <a:spcPct val="60000"/>
              </a:lnSpc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*профессиональной деятельности;</a:t>
            </a:r>
          </a:p>
          <a:p>
            <a:pPr algn="l">
              <a:lnSpc>
                <a:spcPct val="60000"/>
              </a:lnSpc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*более быстрое формирование профессиональных </a:t>
            </a:r>
          </a:p>
          <a:p>
            <a:pPr algn="l">
              <a:lnSpc>
                <a:spcPct val="60000"/>
              </a:lnSpc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навыков;</a:t>
            </a:r>
          </a:p>
          <a:p>
            <a:pPr algn="l">
              <a:lnSpc>
                <a:spcPct val="60000"/>
              </a:lnSpc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*получение положительных результатов образовательной  деятельности;</a:t>
            </a:r>
          </a:p>
          <a:p>
            <a:pPr algn="l">
              <a:lnSpc>
                <a:spcPct val="60000"/>
              </a:lnSpc>
              <a:defRPr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развитие кадрового потенциала;</a:t>
            </a:r>
          </a:p>
          <a:p>
            <a:pPr algn="l">
              <a:lnSpc>
                <a:spcPct val="60000"/>
              </a:lnSpc>
              <a:defRPr/>
            </a:pPr>
            <a:endParaRPr lang="ru-RU" alt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736"/>
            <a:ext cx="8229600" cy="3000396"/>
          </a:xfrm>
        </p:spPr>
        <p:txBody>
          <a:bodyPr>
            <a:norm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472518" cy="4929222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Наставничество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это передача профессионального опыта, преемственность поколений, а также форма профессиональной адаптации,  способствующая закреплению кадров в педагогическом коллективе. Взаимодействие наставника и молодого специалиста осуществляется на рабочем месте, что иллюстрирует реально возникающие ситуации и весь трудовой процесс, что позволяет реализовать на практике полученные теоретические знания.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1643073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наставничества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оказание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помощи начинающим 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учителям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их профессиональном становлении.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857364"/>
            <a:ext cx="8429684" cy="428628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привить молодым специалистам  интерес к педагогической деятельности и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закрепить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их в образовательном учреждении; </a:t>
            </a:r>
          </a:p>
          <a:p>
            <a:pPr algn="l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ускорить процесс профессионального становления молодого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специалиста, 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развить его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способности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самостоятельно и качественно выполнять возложенные на него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обязанности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занимаемой должности; </a:t>
            </a:r>
          </a:p>
          <a:p>
            <a:pPr algn="l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способствовать успешной адаптации молодых специалистов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корпоративной культуре, правилам поведения в образовательном учреждении.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Формы организации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наставничества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1600200"/>
            <a:ext cx="4138642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Коллективные: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групповые консультации;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групповые дискуссии;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мозговой штурм»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обучающие семинары и семинары -практикумы;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мастер-классы.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Индивидуальные: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консультации;</a:t>
            </a:r>
            <a:endParaRPr lang="ru-RU" sz="2000" dirty="0" smtClean="0"/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индивидуальные беседы,  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взаимопосещения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 последующим обсуждением;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57167"/>
            <a:ext cx="8643998" cy="785817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принципы наставничества: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285860"/>
            <a:ext cx="7572428" cy="435294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мотивационная готовность;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добровольность; 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открытость;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взаимоуважение;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соблюдение норм профессиональной этики.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64" y="2276872"/>
            <a:ext cx="8715436" cy="1000131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Этапы </a:t>
            </a:r>
            <a:b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 наставничества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924944"/>
            <a:ext cx="7929618" cy="3933056"/>
          </a:xfrm>
        </p:spPr>
        <p:txBody>
          <a:bodyPr/>
          <a:lstStyle/>
          <a:p>
            <a:pPr marL="514350" indent="-514350" algn="l">
              <a:buAutoNum type="arabicPeriod"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>
              <a:buAutoNum type="arabicPeriod"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Адаптационный </a:t>
            </a:r>
          </a:p>
          <a:p>
            <a:pPr marL="514350" indent="-514350" algn="l">
              <a:buAutoNum type="arabicPeriod"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Организационный</a:t>
            </a:r>
          </a:p>
          <a:p>
            <a:pPr marL="514350" indent="-514350" algn="l">
              <a:buAutoNum type="arabicPeriod"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Контрольно-оценочный 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928693"/>
          </a:xfrm>
        </p:spPr>
        <p:txBody>
          <a:bodyPr/>
          <a:lstStyle/>
          <a:p>
            <a:pPr marL="514350" indent="-514350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Адаптационный этап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357298"/>
            <a:ext cx="8072494" cy="4281502"/>
          </a:xfrm>
        </p:spPr>
        <p:txBody>
          <a:bodyPr>
            <a:noAutofit/>
          </a:bodyPr>
          <a:lstStyle/>
          <a:p>
            <a:pPr algn="l">
              <a:lnSpc>
                <a:spcPct val="80000"/>
              </a:lnSpc>
              <a:defRPr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Цель:  </a:t>
            </a:r>
            <a:r>
              <a:rPr lang="ru-RU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выявление актуального объема знаний и умений молодого специалиста, разработка основных направлений работы. Создание нормативно-правовой базы.</a:t>
            </a:r>
          </a:p>
          <a:p>
            <a:pPr>
              <a:lnSpc>
                <a:spcPct val="80000"/>
              </a:lnSpc>
              <a:defRPr/>
            </a:pPr>
            <a:r>
              <a:rPr lang="ru-RU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Содержание</a:t>
            </a:r>
          </a:p>
          <a:p>
            <a:pPr algn="l">
              <a:lnSpc>
                <a:spcPct val="80000"/>
              </a:lnSpc>
              <a:defRPr/>
            </a:pPr>
            <a:r>
              <a:rPr lang="ru-RU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Создание пакета нормативных документов по наставничеству.</a:t>
            </a:r>
          </a:p>
          <a:p>
            <a:pPr algn="l">
              <a:lnSpc>
                <a:spcPct val="80000"/>
              </a:lnSpc>
              <a:defRPr/>
            </a:pPr>
            <a:r>
              <a:rPr lang="ru-RU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Система оценки профессиональной деятельности начинающих педагогов.</a:t>
            </a:r>
          </a:p>
          <a:p>
            <a:pPr algn="l">
              <a:lnSpc>
                <a:spcPct val="80000"/>
              </a:lnSpc>
              <a:defRPr/>
            </a:pPr>
            <a:r>
              <a:rPr lang="ru-RU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Проведение 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психологического тестирования,  мониторинга или диагностических срезов</a:t>
            </a:r>
            <a:r>
              <a:rPr lang="ru-RU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начинающих педагогов с целью выявления профессиональных затруднений.</a:t>
            </a:r>
          </a:p>
          <a:p>
            <a:pPr algn="l">
              <a:lnSpc>
                <a:spcPct val="80000"/>
              </a:lnSpc>
              <a:defRPr/>
            </a:pPr>
            <a:r>
              <a:rPr lang="ru-RU" sz="2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Составление и утверждение плана работы с начинающими педагогами.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928693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Организационный этап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132856"/>
            <a:ext cx="8358246" cy="3505944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разработка основных направлений работы наставничества. </a:t>
            </a:r>
          </a:p>
          <a:p>
            <a:pPr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Содержание</a:t>
            </a:r>
          </a:p>
          <a:p>
            <a:pPr algn="l">
              <a:lnSpc>
                <a:spcPct val="80000"/>
              </a:lnSpc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Разработка индивидуального плана наставничества на определенный период с конкретным содержанием, сроками исполнения и формой работы. </a:t>
            </a:r>
          </a:p>
          <a:p>
            <a:pPr algn="l">
              <a:lnSpc>
                <a:spcPct val="80000"/>
              </a:lnSpc>
              <a:defRPr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Предоставление молодому специалисту материала для самосовершенствования.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85729"/>
            <a:ext cx="8643998" cy="1214445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3.Контрольно – оценочный этап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428736"/>
            <a:ext cx="8358246" cy="4210064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подведение итогов работы и анализ эффективности системы наставничеств.</a:t>
            </a:r>
          </a:p>
          <a:p>
            <a:pPr>
              <a:lnSpc>
                <a:spcPct val="90000"/>
              </a:lnSpc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Содержание</a:t>
            </a:r>
          </a:p>
          <a:p>
            <a:pPr algn="just">
              <a:lnSpc>
                <a:spcPct val="90000"/>
              </a:lnSpc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Проведение мониторинга реализации этапов работы.</a:t>
            </a:r>
          </a:p>
          <a:p>
            <a:pPr algn="just">
              <a:lnSpc>
                <a:spcPct val="90000"/>
              </a:lnSpc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Изучение и обобщение накопленного материала.</a:t>
            </a:r>
          </a:p>
          <a:p>
            <a:pPr algn="just">
              <a:lnSpc>
                <a:spcPct val="90000"/>
              </a:lnSpc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Осуществление проблемного анализа: проведение коррекции задач и планов работы по наставничеству.</a:t>
            </a:r>
          </a:p>
          <a:p>
            <a:pPr algn="just">
              <a:lnSpc>
                <a:spcPct val="90000"/>
              </a:lnSpc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Формирование банка информации из опыта работы по наставничеству.</a:t>
            </a: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</TotalTime>
  <Words>503</Words>
  <Application>Microsoft Office PowerPoint</Application>
  <PresentationFormat>Экран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Эффективные практики наставничества </vt:lpstr>
      <vt:lpstr>    Наставничество – это передача профессионального опыта, преемственность поколений, а также форма профессиональной адаптации,  способствующая закреплению кадров в педагогическом коллективе. Взаимодействие наставника и молодого специалиста осуществляется на рабочем месте, что иллюстрирует реально возникающие ситуации и весь трудовой процесс, что позволяет реализовать на практике полученные теоретические знания.  </vt:lpstr>
      <vt:lpstr>Цель наставничества - оказание помощи начинающим  учителям в их профессиональном становлении.</vt:lpstr>
      <vt:lpstr>Формы организации наставничества</vt:lpstr>
      <vt:lpstr>Основные принципы наставничества:</vt:lpstr>
      <vt:lpstr>Этапы  организации наставничества  </vt:lpstr>
      <vt:lpstr>1. Адаптационный этап</vt:lpstr>
      <vt:lpstr>2. Организационный этап </vt:lpstr>
      <vt:lpstr>3.Контрольно – оценочный этап </vt:lpstr>
      <vt:lpstr>Роли педагога – наставника в работе с молодыми специалистами</vt:lpstr>
      <vt:lpstr>Методы и приемы</vt:lpstr>
      <vt:lpstr>Результат наставничества</vt:lpstr>
      <vt:lpstr>Спасибо за внимание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Эффективные практики наставничества  (модели, приемы, методы, результаты)</dc:title>
  <dc:creator>User</dc:creator>
  <cp:lastModifiedBy>Пользователь Windows</cp:lastModifiedBy>
  <cp:revision>36</cp:revision>
  <dcterms:created xsi:type="dcterms:W3CDTF">2020-11-02T12:03:56Z</dcterms:created>
  <dcterms:modified xsi:type="dcterms:W3CDTF">2024-10-26T16:37:11Z</dcterms:modified>
</cp:coreProperties>
</file>