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74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7772400" cy="838199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во Вселенной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ня\Desktop\1436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969400" y="-11201400"/>
            <a:ext cx="3227294" cy="91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ru-RU" dirty="0" smtClean="0"/>
              <a:t>Модель устройства мира, в которой Земля и другие планеты вращаются вокруг Солнца предложил в </a:t>
            </a:r>
            <a:r>
              <a:rPr lang="en-US" dirty="0" smtClean="0"/>
              <a:t>XVI</a:t>
            </a:r>
            <a:r>
              <a:rPr lang="ru-RU" dirty="0" smtClean="0"/>
              <a:t>в. польский астроном </a:t>
            </a:r>
            <a:r>
              <a:rPr lang="ru-RU" b="1" u="sng" dirty="0" smtClean="0"/>
              <a:t>Николай Коперник.</a:t>
            </a:r>
          </a:p>
          <a:p>
            <a:r>
              <a:rPr lang="ru-RU" dirty="0" smtClean="0"/>
              <a:t>Эту систему назвали</a:t>
            </a:r>
            <a:r>
              <a:rPr lang="ru-RU" i="1" dirty="0" smtClean="0"/>
              <a:t> </a:t>
            </a:r>
            <a:r>
              <a:rPr lang="ru-RU" i="1" u="sng" dirty="0" smtClean="0"/>
              <a:t>гелиоцентрической</a:t>
            </a:r>
            <a:r>
              <a:rPr lang="ru-RU" dirty="0" smtClean="0"/>
              <a:t>(от</a:t>
            </a:r>
            <a:r>
              <a:rPr lang="ru-RU" i="1" dirty="0" smtClean="0"/>
              <a:t> </a:t>
            </a:r>
            <a:r>
              <a:rPr lang="ru-RU" dirty="0" smtClean="0"/>
              <a:t>слова </a:t>
            </a:r>
            <a:r>
              <a:rPr lang="en-US" dirty="0" err="1" smtClean="0"/>
              <a:t>helios</a:t>
            </a:r>
            <a:r>
              <a:rPr lang="en-US" dirty="0" smtClean="0"/>
              <a:t>-</a:t>
            </a:r>
            <a:r>
              <a:rPr lang="ru-RU" dirty="0" smtClean="0"/>
              <a:t>Солнце)</a:t>
            </a:r>
          </a:p>
          <a:p>
            <a:r>
              <a:rPr lang="ru-RU" dirty="0" smtClean="0"/>
              <a:t>До этого существовала</a:t>
            </a:r>
            <a:r>
              <a:rPr lang="ru-RU" i="1" u="sng" dirty="0" smtClean="0"/>
              <a:t> геоцентрическая </a:t>
            </a:r>
            <a:r>
              <a:rPr lang="ru-RU" dirty="0" smtClean="0"/>
              <a:t>система Птолемея.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Великий польский астроном Николай 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Коперник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1473–1543) 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разработал гелиоцентрическую систему мира.</a:t>
            </a:r>
          </a:p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 совершил переворот в естествознании, отказавшись от принятого  </a:t>
            </a:r>
          </a:p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 течение многих веков учения о центральном положении Земли. </a:t>
            </a:r>
          </a:p>
          <a:p>
            <a:pPr algn="ctr"/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Коперник объяснил видимые движения небесных светил вращением Земли вокруг оси и обращением планет, в том числе Земли, вокруг Солнца. </a:t>
            </a:r>
          </a:p>
        </p:txBody>
      </p:sp>
      <p:pic>
        <p:nvPicPr>
          <p:cNvPr id="4099" name="Picture 3" descr="1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643314"/>
            <a:ext cx="2063893" cy="2751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5984" y="5643578"/>
            <a:ext cx="37290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Николай </a:t>
            </a:r>
            <a:r>
              <a:rPr lang="ru-RU" sz="2800" b="1" dirty="0" smtClean="0">
                <a:solidFill>
                  <a:srgbClr val="C00000"/>
                </a:solidFill>
              </a:rPr>
              <a:t>Коперник</a:t>
            </a:r>
            <a:endParaRPr lang="ru-RU" sz="1600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2954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УСТРОЕНА НАША ПЛАНЕТА?</a:t>
            </a:r>
            <a:endParaRPr lang="ru-RU" dirty="0"/>
          </a:p>
        </p:txBody>
      </p:sp>
      <p:pic>
        <p:nvPicPr>
          <p:cNvPr id="6146" name="Picture 2" descr="C:\Users\аня\Desktop\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5791200" cy="5559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Земля имеет форму шара – она слегка сплюснута с полюсов. Подобную форму ученые назвали</a:t>
            </a:r>
            <a:r>
              <a:rPr lang="ru-RU" b="1" u="sng" dirty="0" smtClean="0"/>
              <a:t> геоидом</a:t>
            </a:r>
          </a:p>
          <a:p>
            <a:r>
              <a:rPr lang="ru-RU" b="1" u="sng" dirty="0" smtClean="0"/>
              <a:t>Площадь поверхности Земли 510 </a:t>
            </a:r>
            <a:r>
              <a:rPr lang="ru-RU" b="1" u="sng" dirty="0" err="1" smtClean="0"/>
              <a:t>млн</a:t>
            </a:r>
            <a:r>
              <a:rPr lang="ru-RU" b="1" u="sng" dirty="0" smtClean="0"/>
              <a:t> км² и большая ее часть покрыта водой</a:t>
            </a:r>
          </a:p>
          <a:p>
            <a:pPr>
              <a:buNone/>
            </a:pPr>
            <a:endParaRPr lang="ru-RU" b="1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4191000" cy="559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Над водой выступает суша шесть материков</a:t>
            </a:r>
            <a:r>
              <a:rPr lang="en-US" b="1" u="sng" dirty="0" smtClean="0"/>
              <a:t>:</a:t>
            </a:r>
          </a:p>
          <a:p>
            <a:r>
              <a:rPr lang="ru-RU" dirty="0" smtClean="0"/>
              <a:t>Евразия,</a:t>
            </a:r>
          </a:p>
          <a:p>
            <a:r>
              <a:rPr lang="ru-RU" dirty="0" smtClean="0"/>
              <a:t>Африка,</a:t>
            </a:r>
          </a:p>
          <a:p>
            <a:r>
              <a:rPr lang="ru-RU" dirty="0" smtClean="0"/>
              <a:t>Северная Америка</a:t>
            </a:r>
          </a:p>
          <a:p>
            <a:r>
              <a:rPr lang="ru-RU" dirty="0" smtClean="0"/>
              <a:t>Южная Америка,</a:t>
            </a:r>
          </a:p>
          <a:p>
            <a:r>
              <a:rPr lang="ru-RU" dirty="0" smtClean="0"/>
              <a:t>Австралия</a:t>
            </a:r>
          </a:p>
          <a:p>
            <a:r>
              <a:rPr lang="ru-RU" dirty="0" smtClean="0"/>
              <a:t>Антарктида</a:t>
            </a:r>
            <a:endParaRPr lang="ru-RU" dirty="0"/>
          </a:p>
        </p:txBody>
      </p:sp>
      <p:pic>
        <p:nvPicPr>
          <p:cNvPr id="7170" name="Picture 2" descr="C:\Users\аня\Desktop\0036-036-Materiki-Zem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19200"/>
            <a:ext cx="4495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1600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Сушу земного шара с давних времен делят не только на материки, но и на исторически сложившиеся части света. Частей света тоже шесть.</a:t>
            </a:r>
          </a:p>
          <a:p>
            <a:endParaRPr lang="ru-RU" dirty="0"/>
          </a:p>
        </p:txBody>
      </p:sp>
      <p:pic>
        <p:nvPicPr>
          <p:cNvPr id="5122" name="Picture 2" descr="https://s2.travelask.ru/system/images/files/001/131/107/wysiwyg/slide-7.jpg?1534437980"/>
          <p:cNvPicPr>
            <a:picLocks noChangeAspect="1" noChangeArrowheads="1"/>
          </p:cNvPicPr>
          <p:nvPr/>
        </p:nvPicPr>
        <p:blipFill>
          <a:blip r:embed="rId2" cstate="print"/>
          <a:srcRect t="20847"/>
          <a:stretch>
            <a:fillRect/>
          </a:stretch>
        </p:blipFill>
        <p:spPr bwMode="auto">
          <a:xfrm>
            <a:off x="685800" y="1981200"/>
            <a:ext cx="78105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5668963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У Земли есть природные оболочки</a:t>
            </a:r>
            <a:r>
              <a:rPr lang="en-US" u="sng" dirty="0" smtClean="0"/>
              <a:t>: </a:t>
            </a:r>
          </a:p>
          <a:p>
            <a:r>
              <a:rPr lang="ru-RU" dirty="0" smtClean="0"/>
              <a:t>Твердая- </a:t>
            </a:r>
            <a:r>
              <a:rPr lang="ru-RU" b="1" dirty="0" smtClean="0"/>
              <a:t>Литосфера</a:t>
            </a:r>
          </a:p>
          <a:p>
            <a:r>
              <a:rPr lang="ru-RU" dirty="0" smtClean="0"/>
              <a:t>Водная – </a:t>
            </a:r>
            <a:r>
              <a:rPr lang="ru-RU" b="1" dirty="0" smtClean="0"/>
              <a:t>Гидросфера</a:t>
            </a:r>
          </a:p>
          <a:p>
            <a:r>
              <a:rPr lang="ru-RU" dirty="0" smtClean="0"/>
              <a:t>Воздушная – </a:t>
            </a:r>
            <a:r>
              <a:rPr lang="ru-RU" b="1" dirty="0" smtClean="0"/>
              <a:t>Атмосфера</a:t>
            </a:r>
          </a:p>
          <a:p>
            <a:r>
              <a:rPr lang="ru-RU" dirty="0" smtClean="0"/>
              <a:t>Сфера жизни -</a:t>
            </a:r>
            <a:r>
              <a:rPr lang="ru-RU" b="1" dirty="0" smtClean="0"/>
              <a:t> Биосфера</a:t>
            </a:r>
            <a:endParaRPr lang="en-US" b="1" dirty="0" smtClean="0"/>
          </a:p>
        </p:txBody>
      </p:sp>
      <p:pic>
        <p:nvPicPr>
          <p:cNvPr id="9218" name="Picture 2" descr="C:\Users\аня\Desktop\52e5a8ac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066800"/>
            <a:ext cx="4004814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Взаимодействуя между собой, все оболочки вместе образуют </a:t>
            </a:r>
            <a:r>
              <a:rPr lang="ru-RU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географическую оболочку.</a:t>
            </a:r>
            <a:endParaRPr lang="ru-RU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- ЕДИНСТВЕННАЯ ИЗВЕСТНАЯ ПЛАНЕТА, ГДЕ СУЩЕСТВУЕТ ЖИЗНЬ!!!</a:t>
            </a:r>
            <a:endParaRPr lang="ru-RU"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ня\Desktop\22126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375"/>
          <a:stretch>
            <a:fillRect/>
          </a:stretch>
        </p:blipFill>
        <p:spPr bwMode="auto">
          <a:xfrm>
            <a:off x="157881" y="228600"/>
            <a:ext cx="8452719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Солнечная система составляет лишь очень малую часть Вселенной, состоящей из множества звездных систем- </a:t>
            </a:r>
            <a:r>
              <a:rPr lang="ru-RU" sz="3600" b="1" u="sng" dirty="0" smtClean="0"/>
              <a:t>галактик.</a:t>
            </a:r>
          </a:p>
          <a:p>
            <a:r>
              <a:rPr lang="ru-RU" sz="3600" dirty="0" smtClean="0"/>
              <a:t>Одна из них –наша.(Ее так и назвали – </a:t>
            </a:r>
            <a:r>
              <a:rPr lang="ru-RU" sz="3600" b="1" u="sng" dirty="0" smtClean="0"/>
              <a:t>Галактика или Млечный Путь</a:t>
            </a:r>
            <a:r>
              <a:rPr lang="ru-RU" sz="3600" dirty="0" smtClean="0"/>
              <a:t>)</a:t>
            </a:r>
            <a:endParaRPr lang="ru-R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2133601"/>
          </a:xfrm>
        </p:spPr>
        <p:txBody>
          <a:bodyPr>
            <a:normAutofit/>
          </a:bodyPr>
          <a:lstStyle/>
          <a:p>
            <a:r>
              <a:rPr lang="ru-RU" dirty="0" smtClean="0"/>
              <a:t>Ночью мы видим белесую полоску, похожую на дорожку из разлитого молока. Это и есть Млечный Путь- ребро гигантского вращающегося диска –Галактики.</a:t>
            </a:r>
            <a:endParaRPr lang="ru-RU" dirty="0"/>
          </a:p>
        </p:txBody>
      </p:sp>
      <p:pic>
        <p:nvPicPr>
          <p:cNvPr id="2051" name="Picture 3" descr="C:\Users\аня\Desktop\bimg627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ru-RU" dirty="0" smtClean="0"/>
              <a:t>В нашей Галактике сосредоточенно более 100миллиардов звезд!!!</a:t>
            </a:r>
          </a:p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 </a:t>
            </a:r>
            <a:r>
              <a:rPr lang="ru-RU" dirty="0" smtClean="0"/>
              <a:t>– одна из них, дает нам тепло и свет</a:t>
            </a:r>
          </a:p>
          <a:p>
            <a:endParaRPr lang="ru-RU" dirty="0"/>
          </a:p>
        </p:txBody>
      </p:sp>
      <p:pic>
        <p:nvPicPr>
          <p:cNvPr id="3074" name="Picture 2" descr="C:\Users\аня\Desktop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1905000"/>
          </a:xfrm>
        </p:spPr>
        <p:txBody>
          <a:bodyPr>
            <a:normAutofit/>
          </a:bodyPr>
          <a:lstStyle/>
          <a:p>
            <a:r>
              <a:rPr lang="ru-RU" dirty="0" smtClean="0"/>
              <a:t>Вокруг Солнца по </a:t>
            </a:r>
            <a:r>
              <a:rPr lang="ru-RU" b="1" u="sng" dirty="0" err="1" smtClean="0"/>
              <a:t>обитам</a:t>
            </a:r>
            <a:r>
              <a:rPr lang="ru-RU" b="1" u="sng" dirty="0" smtClean="0"/>
              <a:t>  </a:t>
            </a:r>
            <a:r>
              <a:rPr lang="ru-RU" dirty="0" smtClean="0"/>
              <a:t>близким  к окружности обращаются 8 планет.</a:t>
            </a:r>
          </a:p>
          <a:p>
            <a:r>
              <a:rPr lang="ru-RU" b="1" u="sng" dirty="0" smtClean="0"/>
              <a:t>Орбита</a:t>
            </a:r>
            <a:r>
              <a:rPr lang="ru-RU" dirty="0" smtClean="0"/>
              <a:t> –это путь движения небесного тела.</a:t>
            </a:r>
            <a:endParaRPr lang="ru-RU" dirty="0"/>
          </a:p>
        </p:txBody>
      </p:sp>
      <p:pic>
        <p:nvPicPr>
          <p:cNvPr id="5122" name="Picture 2" descr="C:\Users\аня\Desktop\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399" y="2133600"/>
            <a:ext cx="691726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2209801"/>
          </a:xfrm>
        </p:spPr>
        <p:txBody>
          <a:bodyPr/>
          <a:lstStyle/>
          <a:p>
            <a:r>
              <a:rPr lang="ru-RU" dirty="0" smtClean="0"/>
              <a:t>Планеты вращаются в одном направлении и практически в одной плоскости, но с разной скоростью и на разном расстоянии от Солнца.</a:t>
            </a:r>
            <a:endParaRPr lang="ru-RU" dirty="0"/>
          </a:p>
        </p:txBody>
      </p:sp>
      <p:pic>
        <p:nvPicPr>
          <p:cNvPr id="10242" name="Picture 2" descr="C:\Users\аня\Desktop\OrbitalVelocitiesOfPlan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28088"/>
            <a:ext cx="7053883" cy="4629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ru-RU" dirty="0" smtClean="0"/>
              <a:t>Солнце, планеты со своими спутниками  и другие космические тела(астероиды, кометы) образуют </a:t>
            </a:r>
            <a:r>
              <a:rPr lang="ru-RU" b="1" u="sng" dirty="0" smtClean="0">
                <a:solidFill>
                  <a:srgbClr val="C00000"/>
                </a:solidFill>
              </a:rPr>
              <a:t>СОЛНЕЧНУЮ СИСТЕМУ.</a:t>
            </a:r>
          </a:p>
          <a:p>
            <a:r>
              <a:rPr lang="ru-RU" b="1" u="sng" dirty="0" smtClean="0"/>
              <a:t>Среднее </a:t>
            </a:r>
            <a:r>
              <a:rPr lang="ru-RU" b="1" u="sng" dirty="0" err="1" smtClean="0"/>
              <a:t>растояние</a:t>
            </a:r>
            <a:r>
              <a:rPr lang="ru-RU" b="1" u="sng" dirty="0" smtClean="0"/>
              <a:t>  от Земли до Солнца около 150 </a:t>
            </a:r>
            <a:r>
              <a:rPr lang="ru-RU" b="1" u="sng" dirty="0" err="1" smtClean="0"/>
              <a:t>млн</a:t>
            </a:r>
            <a:r>
              <a:rPr lang="ru-RU" b="1" u="sng" dirty="0" smtClean="0"/>
              <a:t> км</a:t>
            </a:r>
          </a:p>
          <a:p>
            <a:r>
              <a:rPr lang="ru-RU" b="1" u="sng" dirty="0" smtClean="0"/>
              <a:t>от Земли до Луны 384 тыс. км.</a:t>
            </a:r>
            <a:endParaRPr lang="ru-RU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2514600"/>
          </a:xfrm>
        </p:spPr>
        <p:txBody>
          <a:bodyPr/>
          <a:lstStyle/>
          <a:p>
            <a:r>
              <a:rPr lang="ru-RU" dirty="0" smtClean="0"/>
              <a:t>Между Землей и Луной существует притяжение, благодаря чему бывают приливы и отливы в океанах и морях.</a:t>
            </a:r>
            <a:endParaRPr lang="ru-RU" dirty="0"/>
          </a:p>
        </p:txBody>
      </p:sp>
      <p:pic>
        <p:nvPicPr>
          <p:cNvPr id="4098" name="Picture 2" descr="C:\Users\аня\Desktop\97908939_large_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248400" cy="468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Все, что происходит на Солнце, на Земле и на других планетах взаимосвязано и подчиняется сложным космическим законам.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349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Мы во Вселенной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во Вселенной</dc:title>
  <dc:creator>аня</dc:creator>
  <cp:lastModifiedBy>Пользователь Windows</cp:lastModifiedBy>
  <cp:revision>14</cp:revision>
  <dcterms:created xsi:type="dcterms:W3CDTF">2015-10-05T17:10:53Z</dcterms:created>
  <dcterms:modified xsi:type="dcterms:W3CDTF">2021-10-03T18:34:29Z</dcterms:modified>
</cp:coreProperties>
</file>